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9" r:id="rId4"/>
  </p:sldMasterIdLst>
  <p:notesMasterIdLst>
    <p:notesMasterId r:id="rId14"/>
  </p:notesMasterIdLst>
  <p:sldIdLst>
    <p:sldId id="266" r:id="rId5"/>
    <p:sldId id="273" r:id="rId6"/>
    <p:sldId id="274" r:id="rId7"/>
    <p:sldId id="275" r:id="rId8"/>
    <p:sldId id="276" r:id="rId9"/>
    <p:sldId id="277" r:id="rId10"/>
    <p:sldId id="280" r:id="rId11"/>
    <p:sldId id="279" r:id="rId12"/>
    <p:sldId id="28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31D5A5-363A-4250-9881-DD4125686A38}">
          <p14:sldIdLst>
            <p14:sldId id="266"/>
            <p14:sldId id="273"/>
            <p14:sldId id="274"/>
            <p14:sldId id="275"/>
            <p14:sldId id="276"/>
            <p14:sldId id="277"/>
            <p14:sldId id="280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14B"/>
    <a:srgbClr val="111F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9" d="100"/>
          <a:sy n="89" d="100"/>
        </p:scale>
        <p:origin x="-432" y="-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A68334-AF9E-4F04-A68E-AD628A014D5A}" type="doc">
      <dgm:prSet loTypeId="urn:microsoft.com/office/officeart/2005/8/layout/bProcess3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E873E8A4-458A-45D5-B7DB-EA526DD1AA19}">
      <dgm:prSet phldrT="[Text]"/>
      <dgm:spPr/>
      <dgm:t>
        <a:bodyPr/>
        <a:lstStyle/>
        <a:p>
          <a:r>
            <a:rPr lang="en-IN" dirty="0">
              <a:latin typeface="Times New Roman" panose="02020603050405020304" pitchFamily="18" charset="0"/>
              <a:cs typeface="Times New Roman" panose="02020603050405020304" pitchFamily="18" charset="0"/>
            </a:rPr>
            <a:t>Install the required packages inside a virtual environment (like Pytorch,Librosa)</a:t>
          </a:r>
        </a:p>
      </dgm:t>
    </dgm:pt>
    <dgm:pt modelId="{47B24770-A846-4774-AD77-807213C03B9B}" type="parTrans" cxnId="{7393445D-5DF7-4C62-9437-7E711EFC0BAA}">
      <dgm:prSet/>
      <dgm:spPr/>
      <dgm:t>
        <a:bodyPr/>
        <a:lstStyle/>
        <a:p>
          <a:endParaRPr lang="en-IN"/>
        </a:p>
      </dgm:t>
    </dgm:pt>
    <dgm:pt modelId="{8D9C7738-C2D8-41C4-A647-266A85072802}" type="sibTrans" cxnId="{7393445D-5DF7-4C62-9437-7E711EFC0BAA}">
      <dgm:prSet/>
      <dgm:spPr/>
      <dgm:t>
        <a:bodyPr/>
        <a:lstStyle/>
        <a:p>
          <a:pPr>
            <a:lnSpc>
              <a:spcPct val="100000"/>
            </a:lnSpc>
          </a:pPr>
          <a:endParaRPr lang="en-IN"/>
        </a:p>
      </dgm:t>
    </dgm:pt>
    <dgm:pt modelId="{BAC358C0-D224-4787-9629-C0B2DA7F3239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IN">
              <a:latin typeface="Times New Roman" panose="02020603050405020304" pitchFamily="18" charset="0"/>
              <a:cs typeface="Times New Roman" panose="02020603050405020304" pitchFamily="18" charset="0"/>
            </a:rPr>
            <a:t>Importing necessary libraries</a:t>
          </a:r>
          <a:r>
            <a:rPr lang="en-IN"/>
            <a:t>.</a:t>
          </a:r>
          <a:endParaRPr lang="en-IN" dirty="0"/>
        </a:p>
      </dgm:t>
    </dgm:pt>
    <dgm:pt modelId="{820C6D22-CCE0-4928-B6B5-B06C3AAD3896}" type="parTrans" cxnId="{AFE156A1-7667-4E72-801E-BCBD6D9E8CC7}">
      <dgm:prSet/>
      <dgm:spPr/>
      <dgm:t>
        <a:bodyPr/>
        <a:lstStyle/>
        <a:p>
          <a:endParaRPr lang="en-IN"/>
        </a:p>
      </dgm:t>
    </dgm:pt>
    <dgm:pt modelId="{79A8A6AA-E3BB-4404-BEAA-61F91D830233}" type="sibTrans" cxnId="{AFE156A1-7667-4E72-801E-BCBD6D9E8CC7}">
      <dgm:prSet/>
      <dgm:spPr/>
      <dgm:t>
        <a:bodyPr/>
        <a:lstStyle/>
        <a:p>
          <a:pPr>
            <a:lnSpc>
              <a:spcPct val="100000"/>
            </a:lnSpc>
          </a:pPr>
          <a:endParaRPr lang="en-IN"/>
        </a:p>
      </dgm:t>
    </dgm:pt>
    <dgm:pt modelId="{B63AD838-BFE3-4A1F-9F63-E701F8BBF00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IN">
              <a:latin typeface="Times New Roman" panose="02020603050405020304" pitchFamily="18" charset="0"/>
              <a:cs typeface="Times New Roman" panose="02020603050405020304" pitchFamily="18" charset="0"/>
            </a:rPr>
            <a:t>Loading the pre-trained model (Wav2Vec2.0) and the corresponding tokenizer</a:t>
          </a:r>
          <a:r>
            <a:rPr lang="en-IN"/>
            <a:t>.</a:t>
          </a:r>
          <a:endParaRPr lang="en-IN" dirty="0"/>
        </a:p>
      </dgm:t>
    </dgm:pt>
    <dgm:pt modelId="{BA3E69AA-9B75-494E-A222-4DC689A88305}" type="parTrans" cxnId="{31AAFD80-F176-41BF-AF5D-42C18A6854BD}">
      <dgm:prSet/>
      <dgm:spPr/>
      <dgm:t>
        <a:bodyPr/>
        <a:lstStyle/>
        <a:p>
          <a:endParaRPr lang="en-IN"/>
        </a:p>
      </dgm:t>
    </dgm:pt>
    <dgm:pt modelId="{3708E612-561B-4A1B-AFB3-0188C0943772}" type="sibTrans" cxnId="{31AAFD80-F176-41BF-AF5D-42C18A6854BD}">
      <dgm:prSet/>
      <dgm:spPr/>
      <dgm:t>
        <a:bodyPr/>
        <a:lstStyle/>
        <a:p>
          <a:pPr>
            <a:lnSpc>
              <a:spcPct val="100000"/>
            </a:lnSpc>
          </a:pPr>
          <a:endParaRPr lang="en-IN"/>
        </a:p>
      </dgm:t>
    </dgm:pt>
    <dgm:pt modelId="{B02E4A2C-CFC5-4D43-96C1-A374C970971D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IN">
              <a:latin typeface="Times New Roman" panose="02020603050405020304" pitchFamily="18" charset="0"/>
              <a:cs typeface="Times New Roman" panose="02020603050405020304" pitchFamily="18" charset="0"/>
            </a:rPr>
            <a:t>Feed the input audio to tokenizer for processing.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5482000-638F-43FB-9DFC-EE9CBCDC2A62}" type="parTrans" cxnId="{F15CD455-6036-4F98-B6D9-197CBD893B93}">
      <dgm:prSet/>
      <dgm:spPr/>
      <dgm:t>
        <a:bodyPr/>
        <a:lstStyle/>
        <a:p>
          <a:endParaRPr lang="en-IN"/>
        </a:p>
      </dgm:t>
    </dgm:pt>
    <dgm:pt modelId="{E30DA3F3-B0F1-46E3-ACFE-ECF2AAFEEBE1}" type="sibTrans" cxnId="{F15CD455-6036-4F98-B6D9-197CBD893B93}">
      <dgm:prSet/>
      <dgm:spPr/>
      <dgm:t>
        <a:bodyPr/>
        <a:lstStyle/>
        <a:p>
          <a:pPr>
            <a:lnSpc>
              <a:spcPct val="100000"/>
            </a:lnSpc>
          </a:pPr>
          <a:endParaRPr lang="en-IN"/>
        </a:p>
      </dgm:t>
    </dgm:pt>
    <dgm:pt modelId="{BC94C275-FB23-466A-B397-C151A335558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IN">
              <a:latin typeface="Times New Roman" panose="02020603050405020304" pitchFamily="18" charset="0"/>
              <a:cs typeface="Times New Roman" panose="02020603050405020304" pitchFamily="18" charset="0"/>
            </a:rPr>
            <a:t>Creating a function that makes sure that the speech input has a sampling rate of 16kHz.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3B2ECE5-F740-476A-876B-87F85BFB695C}" type="parTrans" cxnId="{4C4F9576-DEDB-4B8B-84A0-5C8A53AD445B}">
      <dgm:prSet/>
      <dgm:spPr/>
      <dgm:t>
        <a:bodyPr/>
        <a:lstStyle/>
        <a:p>
          <a:endParaRPr lang="en-IN"/>
        </a:p>
      </dgm:t>
    </dgm:pt>
    <dgm:pt modelId="{A2E5DCB2-2B81-4411-9E6D-70EAB2CFFD7A}" type="sibTrans" cxnId="{4C4F9576-DEDB-4B8B-84A0-5C8A53AD445B}">
      <dgm:prSet/>
      <dgm:spPr/>
      <dgm:t>
        <a:bodyPr/>
        <a:lstStyle/>
        <a:p>
          <a:pPr>
            <a:lnSpc>
              <a:spcPct val="100000"/>
            </a:lnSpc>
          </a:pPr>
          <a:endParaRPr lang="en-IN"/>
        </a:p>
      </dgm:t>
    </dgm:pt>
    <dgm:pt modelId="{98B17768-AB26-4624-92B2-28FB473B7FE3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IN">
              <a:latin typeface="Times New Roman" panose="02020603050405020304" pitchFamily="18" charset="0"/>
              <a:cs typeface="Times New Roman" panose="02020603050405020304" pitchFamily="18" charset="0"/>
            </a:rPr>
            <a:t>Result to be stored in transcription variable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DCD0AB1-ACD2-4A8B-9444-00222D072F56}" type="parTrans" cxnId="{2847968D-0C30-4C8B-87DF-5A40BCCFF70A}">
      <dgm:prSet/>
      <dgm:spPr/>
      <dgm:t>
        <a:bodyPr/>
        <a:lstStyle/>
        <a:p>
          <a:endParaRPr lang="en-IN"/>
        </a:p>
      </dgm:t>
    </dgm:pt>
    <dgm:pt modelId="{886A8F8B-DBCF-4975-9633-B1E45D87D83E}" type="sibTrans" cxnId="{2847968D-0C30-4C8B-87DF-5A40BCCFF70A}">
      <dgm:prSet/>
      <dgm:spPr/>
      <dgm:t>
        <a:bodyPr/>
        <a:lstStyle/>
        <a:p>
          <a:endParaRPr lang="en-IN"/>
        </a:p>
      </dgm:t>
    </dgm:pt>
    <dgm:pt modelId="{BF8E594A-5F8A-4707-8A08-6DE534091990}" type="pres">
      <dgm:prSet presAssocID="{15A68334-AF9E-4F04-A68E-AD628A014D5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D71D27F6-E5BB-4B36-B26B-EF50BB1EEBB3}" type="pres">
      <dgm:prSet presAssocID="{E873E8A4-458A-45D5-B7DB-EA526DD1AA19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4D7BDE7-84A5-44CC-8E27-260774F2DED0}" type="pres">
      <dgm:prSet presAssocID="{8D9C7738-C2D8-41C4-A647-266A85072802}" presName="sibTrans" presStyleLbl="sibTrans1D1" presStyleIdx="0" presStyleCnt="5"/>
      <dgm:spPr/>
      <dgm:t>
        <a:bodyPr/>
        <a:lstStyle/>
        <a:p>
          <a:endParaRPr lang="en-IN"/>
        </a:p>
      </dgm:t>
    </dgm:pt>
    <dgm:pt modelId="{8B4BDDF1-0FD8-4FD4-9374-9BB2A9F71165}" type="pres">
      <dgm:prSet presAssocID="{8D9C7738-C2D8-41C4-A647-266A85072802}" presName="connectorText" presStyleLbl="sibTrans1D1" presStyleIdx="0" presStyleCnt="5"/>
      <dgm:spPr/>
      <dgm:t>
        <a:bodyPr/>
        <a:lstStyle/>
        <a:p>
          <a:endParaRPr lang="en-IN"/>
        </a:p>
      </dgm:t>
    </dgm:pt>
    <dgm:pt modelId="{35CA8039-8478-4DA7-924F-8339208F0662}" type="pres">
      <dgm:prSet presAssocID="{BAC358C0-D224-4787-9629-C0B2DA7F3239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03BB7F6-BA6E-4A71-9DF0-BA7A784A3E6B}" type="pres">
      <dgm:prSet presAssocID="{79A8A6AA-E3BB-4404-BEAA-61F91D830233}" presName="sibTrans" presStyleLbl="sibTrans1D1" presStyleIdx="1" presStyleCnt="5"/>
      <dgm:spPr/>
      <dgm:t>
        <a:bodyPr/>
        <a:lstStyle/>
        <a:p>
          <a:endParaRPr lang="en-IN"/>
        </a:p>
      </dgm:t>
    </dgm:pt>
    <dgm:pt modelId="{BCEF6737-3AF1-4182-8D80-794A70B0E505}" type="pres">
      <dgm:prSet presAssocID="{79A8A6AA-E3BB-4404-BEAA-61F91D830233}" presName="connectorText" presStyleLbl="sibTrans1D1" presStyleIdx="1" presStyleCnt="5"/>
      <dgm:spPr/>
      <dgm:t>
        <a:bodyPr/>
        <a:lstStyle/>
        <a:p>
          <a:endParaRPr lang="en-IN"/>
        </a:p>
      </dgm:t>
    </dgm:pt>
    <dgm:pt modelId="{613363BE-2BEE-4327-A135-9F033F333970}" type="pres">
      <dgm:prSet presAssocID="{B63AD838-BFE3-4A1F-9F63-E701F8BBF004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5A5F182B-4B64-425B-A9F9-A3681863AA6B}" type="pres">
      <dgm:prSet presAssocID="{3708E612-561B-4A1B-AFB3-0188C0943772}" presName="sibTrans" presStyleLbl="sibTrans1D1" presStyleIdx="2" presStyleCnt="5"/>
      <dgm:spPr/>
      <dgm:t>
        <a:bodyPr/>
        <a:lstStyle/>
        <a:p>
          <a:endParaRPr lang="en-IN"/>
        </a:p>
      </dgm:t>
    </dgm:pt>
    <dgm:pt modelId="{3FC22698-9BA9-438D-9DE9-5E304CF50006}" type="pres">
      <dgm:prSet presAssocID="{3708E612-561B-4A1B-AFB3-0188C0943772}" presName="connectorText" presStyleLbl="sibTrans1D1" presStyleIdx="2" presStyleCnt="5"/>
      <dgm:spPr/>
      <dgm:t>
        <a:bodyPr/>
        <a:lstStyle/>
        <a:p>
          <a:endParaRPr lang="en-IN"/>
        </a:p>
      </dgm:t>
    </dgm:pt>
    <dgm:pt modelId="{828CA162-7DB6-4F15-A575-A792CCA4E04C}" type="pres">
      <dgm:prSet presAssocID="{BC94C275-FB23-466A-B397-C151A3355584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9ADF961-2997-4B8C-A327-4541914C2D08}" type="pres">
      <dgm:prSet presAssocID="{A2E5DCB2-2B81-4411-9E6D-70EAB2CFFD7A}" presName="sibTrans" presStyleLbl="sibTrans1D1" presStyleIdx="3" presStyleCnt="5"/>
      <dgm:spPr/>
      <dgm:t>
        <a:bodyPr/>
        <a:lstStyle/>
        <a:p>
          <a:endParaRPr lang="en-IN"/>
        </a:p>
      </dgm:t>
    </dgm:pt>
    <dgm:pt modelId="{2D3A9188-F535-416D-8AEB-C8025FEDC7C2}" type="pres">
      <dgm:prSet presAssocID="{A2E5DCB2-2B81-4411-9E6D-70EAB2CFFD7A}" presName="connectorText" presStyleLbl="sibTrans1D1" presStyleIdx="3" presStyleCnt="5"/>
      <dgm:spPr/>
      <dgm:t>
        <a:bodyPr/>
        <a:lstStyle/>
        <a:p>
          <a:endParaRPr lang="en-IN"/>
        </a:p>
      </dgm:t>
    </dgm:pt>
    <dgm:pt modelId="{56DDB376-0F80-4633-B67A-9414CF6E4EB8}" type="pres">
      <dgm:prSet presAssocID="{B02E4A2C-CFC5-4D43-96C1-A374C970971D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8971633-8AE8-40B9-AFD6-499CFE219E5F}" type="pres">
      <dgm:prSet presAssocID="{E30DA3F3-B0F1-46E3-ACFE-ECF2AAFEEBE1}" presName="sibTrans" presStyleLbl="sibTrans1D1" presStyleIdx="4" presStyleCnt="5"/>
      <dgm:spPr/>
      <dgm:t>
        <a:bodyPr/>
        <a:lstStyle/>
        <a:p>
          <a:endParaRPr lang="en-IN"/>
        </a:p>
      </dgm:t>
    </dgm:pt>
    <dgm:pt modelId="{BC4AE9FD-656E-417C-BBCB-1932E2BED82C}" type="pres">
      <dgm:prSet presAssocID="{E30DA3F3-B0F1-46E3-ACFE-ECF2AAFEEBE1}" presName="connectorText" presStyleLbl="sibTrans1D1" presStyleIdx="4" presStyleCnt="5"/>
      <dgm:spPr/>
      <dgm:t>
        <a:bodyPr/>
        <a:lstStyle/>
        <a:p>
          <a:endParaRPr lang="en-IN"/>
        </a:p>
      </dgm:t>
    </dgm:pt>
    <dgm:pt modelId="{6E9CE121-0E3A-4C98-8B73-4C135E29001E}" type="pres">
      <dgm:prSet presAssocID="{98B17768-AB26-4624-92B2-28FB473B7FE3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7729E580-73AE-4C7A-BEEB-48D0009C65DF}" type="presOf" srcId="{8D9C7738-C2D8-41C4-A647-266A85072802}" destId="{8B4BDDF1-0FD8-4FD4-9374-9BB2A9F71165}" srcOrd="1" destOrd="0" presId="urn:microsoft.com/office/officeart/2005/8/layout/bProcess3"/>
    <dgm:cxn modelId="{4C4F9576-DEDB-4B8B-84A0-5C8A53AD445B}" srcId="{15A68334-AF9E-4F04-A68E-AD628A014D5A}" destId="{BC94C275-FB23-466A-B397-C151A3355584}" srcOrd="3" destOrd="0" parTransId="{03B2ECE5-F740-476A-876B-87F85BFB695C}" sibTransId="{A2E5DCB2-2B81-4411-9E6D-70EAB2CFFD7A}"/>
    <dgm:cxn modelId="{7E7A0F50-9B93-471E-9046-997DDEFA2091}" type="presOf" srcId="{79A8A6AA-E3BB-4404-BEAA-61F91D830233}" destId="{E03BB7F6-BA6E-4A71-9DF0-BA7A784A3E6B}" srcOrd="0" destOrd="0" presId="urn:microsoft.com/office/officeart/2005/8/layout/bProcess3"/>
    <dgm:cxn modelId="{B93D20E4-050A-4EAB-B1D0-D41BC4DFDF6B}" type="presOf" srcId="{A2E5DCB2-2B81-4411-9E6D-70EAB2CFFD7A}" destId="{2D3A9188-F535-416D-8AEB-C8025FEDC7C2}" srcOrd="1" destOrd="0" presId="urn:microsoft.com/office/officeart/2005/8/layout/bProcess3"/>
    <dgm:cxn modelId="{C23F9D1A-F1BC-45EC-BDF4-42C15E2FF2A4}" type="presOf" srcId="{A2E5DCB2-2B81-4411-9E6D-70EAB2CFFD7A}" destId="{89ADF961-2997-4B8C-A327-4541914C2D08}" srcOrd="0" destOrd="0" presId="urn:microsoft.com/office/officeart/2005/8/layout/bProcess3"/>
    <dgm:cxn modelId="{02B0A8D3-3048-4BEA-B91F-FD3F5606A2A0}" type="presOf" srcId="{E30DA3F3-B0F1-46E3-ACFE-ECF2AAFEEBE1}" destId="{BC4AE9FD-656E-417C-BBCB-1932E2BED82C}" srcOrd="1" destOrd="0" presId="urn:microsoft.com/office/officeart/2005/8/layout/bProcess3"/>
    <dgm:cxn modelId="{AFE156A1-7667-4E72-801E-BCBD6D9E8CC7}" srcId="{15A68334-AF9E-4F04-A68E-AD628A014D5A}" destId="{BAC358C0-D224-4787-9629-C0B2DA7F3239}" srcOrd="1" destOrd="0" parTransId="{820C6D22-CCE0-4928-B6B5-B06C3AAD3896}" sibTransId="{79A8A6AA-E3BB-4404-BEAA-61F91D830233}"/>
    <dgm:cxn modelId="{C025841B-C365-41E1-BB84-596B55784A10}" type="presOf" srcId="{E30DA3F3-B0F1-46E3-ACFE-ECF2AAFEEBE1}" destId="{28971633-8AE8-40B9-AFD6-499CFE219E5F}" srcOrd="0" destOrd="0" presId="urn:microsoft.com/office/officeart/2005/8/layout/bProcess3"/>
    <dgm:cxn modelId="{7393445D-5DF7-4C62-9437-7E711EFC0BAA}" srcId="{15A68334-AF9E-4F04-A68E-AD628A014D5A}" destId="{E873E8A4-458A-45D5-B7DB-EA526DD1AA19}" srcOrd="0" destOrd="0" parTransId="{47B24770-A846-4774-AD77-807213C03B9B}" sibTransId="{8D9C7738-C2D8-41C4-A647-266A85072802}"/>
    <dgm:cxn modelId="{F397CA51-7043-4AA8-B00A-17C9285237B4}" type="presOf" srcId="{B02E4A2C-CFC5-4D43-96C1-A374C970971D}" destId="{56DDB376-0F80-4633-B67A-9414CF6E4EB8}" srcOrd="0" destOrd="0" presId="urn:microsoft.com/office/officeart/2005/8/layout/bProcess3"/>
    <dgm:cxn modelId="{DAE639DD-3AC0-4CB4-B843-3FF0537F84E5}" type="presOf" srcId="{3708E612-561B-4A1B-AFB3-0188C0943772}" destId="{5A5F182B-4B64-425B-A9F9-A3681863AA6B}" srcOrd="0" destOrd="0" presId="urn:microsoft.com/office/officeart/2005/8/layout/bProcess3"/>
    <dgm:cxn modelId="{046A5EF2-837A-4671-AA06-E155AE810071}" type="presOf" srcId="{15A68334-AF9E-4F04-A68E-AD628A014D5A}" destId="{BF8E594A-5F8A-4707-8A08-6DE534091990}" srcOrd="0" destOrd="0" presId="urn:microsoft.com/office/officeart/2005/8/layout/bProcess3"/>
    <dgm:cxn modelId="{D7DDE7C6-36D9-455E-AB70-A82415683C8E}" type="presOf" srcId="{3708E612-561B-4A1B-AFB3-0188C0943772}" destId="{3FC22698-9BA9-438D-9DE9-5E304CF50006}" srcOrd="1" destOrd="0" presId="urn:microsoft.com/office/officeart/2005/8/layout/bProcess3"/>
    <dgm:cxn modelId="{2847968D-0C30-4C8B-87DF-5A40BCCFF70A}" srcId="{15A68334-AF9E-4F04-A68E-AD628A014D5A}" destId="{98B17768-AB26-4624-92B2-28FB473B7FE3}" srcOrd="5" destOrd="0" parTransId="{ADCD0AB1-ACD2-4A8B-9444-00222D072F56}" sibTransId="{886A8F8B-DBCF-4975-9633-B1E45D87D83E}"/>
    <dgm:cxn modelId="{41633D64-C9B6-4E6F-8DE6-FF79EA80926C}" type="presOf" srcId="{BC94C275-FB23-466A-B397-C151A3355584}" destId="{828CA162-7DB6-4F15-A575-A792CCA4E04C}" srcOrd="0" destOrd="0" presId="urn:microsoft.com/office/officeart/2005/8/layout/bProcess3"/>
    <dgm:cxn modelId="{6E62FE77-7C4E-4E8F-A619-FDFF0914D079}" type="presOf" srcId="{8D9C7738-C2D8-41C4-A647-266A85072802}" destId="{E4D7BDE7-84A5-44CC-8E27-260774F2DED0}" srcOrd="0" destOrd="0" presId="urn:microsoft.com/office/officeart/2005/8/layout/bProcess3"/>
    <dgm:cxn modelId="{3481D50C-FDAB-4B6F-8189-060645808FD4}" type="presOf" srcId="{79A8A6AA-E3BB-4404-BEAA-61F91D830233}" destId="{BCEF6737-3AF1-4182-8D80-794A70B0E505}" srcOrd="1" destOrd="0" presId="urn:microsoft.com/office/officeart/2005/8/layout/bProcess3"/>
    <dgm:cxn modelId="{C90326C6-A1A7-4609-AA39-D83AA955515E}" type="presOf" srcId="{E873E8A4-458A-45D5-B7DB-EA526DD1AA19}" destId="{D71D27F6-E5BB-4B36-B26B-EF50BB1EEBB3}" srcOrd="0" destOrd="0" presId="urn:microsoft.com/office/officeart/2005/8/layout/bProcess3"/>
    <dgm:cxn modelId="{950892ED-7286-4498-A0C5-6D15E1D827BB}" type="presOf" srcId="{98B17768-AB26-4624-92B2-28FB473B7FE3}" destId="{6E9CE121-0E3A-4C98-8B73-4C135E29001E}" srcOrd="0" destOrd="0" presId="urn:microsoft.com/office/officeart/2005/8/layout/bProcess3"/>
    <dgm:cxn modelId="{06E126F8-9B9A-417D-874A-15D5C615031A}" type="presOf" srcId="{BAC358C0-D224-4787-9629-C0B2DA7F3239}" destId="{35CA8039-8478-4DA7-924F-8339208F0662}" srcOrd="0" destOrd="0" presId="urn:microsoft.com/office/officeart/2005/8/layout/bProcess3"/>
    <dgm:cxn modelId="{82D5C53B-F5DA-4C5B-ADBB-3B6BB13F35AE}" type="presOf" srcId="{B63AD838-BFE3-4A1F-9F63-E701F8BBF004}" destId="{613363BE-2BEE-4327-A135-9F033F333970}" srcOrd="0" destOrd="0" presId="urn:microsoft.com/office/officeart/2005/8/layout/bProcess3"/>
    <dgm:cxn modelId="{F15CD455-6036-4F98-B6D9-197CBD893B93}" srcId="{15A68334-AF9E-4F04-A68E-AD628A014D5A}" destId="{B02E4A2C-CFC5-4D43-96C1-A374C970971D}" srcOrd="4" destOrd="0" parTransId="{35482000-638F-43FB-9DFC-EE9CBCDC2A62}" sibTransId="{E30DA3F3-B0F1-46E3-ACFE-ECF2AAFEEBE1}"/>
    <dgm:cxn modelId="{31AAFD80-F176-41BF-AF5D-42C18A6854BD}" srcId="{15A68334-AF9E-4F04-A68E-AD628A014D5A}" destId="{B63AD838-BFE3-4A1F-9F63-E701F8BBF004}" srcOrd="2" destOrd="0" parTransId="{BA3E69AA-9B75-494E-A222-4DC689A88305}" sibTransId="{3708E612-561B-4A1B-AFB3-0188C0943772}"/>
    <dgm:cxn modelId="{DDCAE734-818F-4B0C-A1E4-0F3FC088CC48}" type="presParOf" srcId="{BF8E594A-5F8A-4707-8A08-6DE534091990}" destId="{D71D27F6-E5BB-4B36-B26B-EF50BB1EEBB3}" srcOrd="0" destOrd="0" presId="urn:microsoft.com/office/officeart/2005/8/layout/bProcess3"/>
    <dgm:cxn modelId="{DEF2915F-B7E9-468A-82FC-936CD248AC19}" type="presParOf" srcId="{BF8E594A-5F8A-4707-8A08-6DE534091990}" destId="{E4D7BDE7-84A5-44CC-8E27-260774F2DED0}" srcOrd="1" destOrd="0" presId="urn:microsoft.com/office/officeart/2005/8/layout/bProcess3"/>
    <dgm:cxn modelId="{B4BDB17F-4D7F-4F95-B454-979B2C30DE1B}" type="presParOf" srcId="{E4D7BDE7-84A5-44CC-8E27-260774F2DED0}" destId="{8B4BDDF1-0FD8-4FD4-9374-9BB2A9F71165}" srcOrd="0" destOrd="0" presId="urn:microsoft.com/office/officeart/2005/8/layout/bProcess3"/>
    <dgm:cxn modelId="{06CFA9D8-FCDE-4DD9-B746-C502E6F71682}" type="presParOf" srcId="{BF8E594A-5F8A-4707-8A08-6DE534091990}" destId="{35CA8039-8478-4DA7-924F-8339208F0662}" srcOrd="2" destOrd="0" presId="urn:microsoft.com/office/officeart/2005/8/layout/bProcess3"/>
    <dgm:cxn modelId="{7E2D732A-3D33-4C4D-8F11-DAB102B9FA45}" type="presParOf" srcId="{BF8E594A-5F8A-4707-8A08-6DE534091990}" destId="{E03BB7F6-BA6E-4A71-9DF0-BA7A784A3E6B}" srcOrd="3" destOrd="0" presId="urn:microsoft.com/office/officeart/2005/8/layout/bProcess3"/>
    <dgm:cxn modelId="{D4CAB89D-DD69-4448-AC4E-728C30918B5E}" type="presParOf" srcId="{E03BB7F6-BA6E-4A71-9DF0-BA7A784A3E6B}" destId="{BCEF6737-3AF1-4182-8D80-794A70B0E505}" srcOrd="0" destOrd="0" presId="urn:microsoft.com/office/officeart/2005/8/layout/bProcess3"/>
    <dgm:cxn modelId="{569C3C9A-33AA-4D33-AD5D-8EF23EF9B081}" type="presParOf" srcId="{BF8E594A-5F8A-4707-8A08-6DE534091990}" destId="{613363BE-2BEE-4327-A135-9F033F333970}" srcOrd="4" destOrd="0" presId="urn:microsoft.com/office/officeart/2005/8/layout/bProcess3"/>
    <dgm:cxn modelId="{B0144226-3BCC-4CAF-9BEF-B92BFBFFD57A}" type="presParOf" srcId="{BF8E594A-5F8A-4707-8A08-6DE534091990}" destId="{5A5F182B-4B64-425B-A9F9-A3681863AA6B}" srcOrd="5" destOrd="0" presId="urn:microsoft.com/office/officeart/2005/8/layout/bProcess3"/>
    <dgm:cxn modelId="{E2D9EF60-645E-4279-9C7B-DF688F1AA848}" type="presParOf" srcId="{5A5F182B-4B64-425B-A9F9-A3681863AA6B}" destId="{3FC22698-9BA9-438D-9DE9-5E304CF50006}" srcOrd="0" destOrd="0" presId="urn:microsoft.com/office/officeart/2005/8/layout/bProcess3"/>
    <dgm:cxn modelId="{0818F386-C033-4523-9DB8-78569407B14C}" type="presParOf" srcId="{BF8E594A-5F8A-4707-8A08-6DE534091990}" destId="{828CA162-7DB6-4F15-A575-A792CCA4E04C}" srcOrd="6" destOrd="0" presId="urn:microsoft.com/office/officeart/2005/8/layout/bProcess3"/>
    <dgm:cxn modelId="{29F28ECE-4457-4E4A-821E-F8C286983BC5}" type="presParOf" srcId="{BF8E594A-5F8A-4707-8A08-6DE534091990}" destId="{89ADF961-2997-4B8C-A327-4541914C2D08}" srcOrd="7" destOrd="0" presId="urn:microsoft.com/office/officeart/2005/8/layout/bProcess3"/>
    <dgm:cxn modelId="{7A280448-31CF-4554-A086-EAAC4DD0BFDF}" type="presParOf" srcId="{89ADF961-2997-4B8C-A327-4541914C2D08}" destId="{2D3A9188-F535-416D-8AEB-C8025FEDC7C2}" srcOrd="0" destOrd="0" presId="urn:microsoft.com/office/officeart/2005/8/layout/bProcess3"/>
    <dgm:cxn modelId="{0D401B3D-31EC-42F1-9C5C-F41BC44DCB66}" type="presParOf" srcId="{BF8E594A-5F8A-4707-8A08-6DE534091990}" destId="{56DDB376-0F80-4633-B67A-9414CF6E4EB8}" srcOrd="8" destOrd="0" presId="urn:microsoft.com/office/officeart/2005/8/layout/bProcess3"/>
    <dgm:cxn modelId="{A9DC6187-D6F4-44A9-BFB8-93CE5CC539D5}" type="presParOf" srcId="{BF8E594A-5F8A-4707-8A08-6DE534091990}" destId="{28971633-8AE8-40B9-AFD6-499CFE219E5F}" srcOrd="9" destOrd="0" presId="urn:microsoft.com/office/officeart/2005/8/layout/bProcess3"/>
    <dgm:cxn modelId="{DED43036-180E-469D-8E74-C99BD2E142EA}" type="presParOf" srcId="{28971633-8AE8-40B9-AFD6-499CFE219E5F}" destId="{BC4AE9FD-656E-417C-BBCB-1932E2BED82C}" srcOrd="0" destOrd="0" presId="urn:microsoft.com/office/officeart/2005/8/layout/bProcess3"/>
    <dgm:cxn modelId="{2C93836B-2561-4709-AC46-931402786FF8}" type="presParOf" srcId="{BF8E594A-5F8A-4707-8A08-6DE534091990}" destId="{6E9CE121-0E3A-4C98-8B73-4C135E29001E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D7BDE7-84A5-44CC-8E27-260774F2DED0}">
      <dsp:nvSpPr>
        <dsp:cNvPr id="0" name=""/>
        <dsp:cNvSpPr/>
      </dsp:nvSpPr>
      <dsp:spPr>
        <a:xfrm>
          <a:off x="3635848" y="726151"/>
          <a:ext cx="5608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0886" y="45720"/>
              </a:lnTo>
            </a:path>
          </a:pathLst>
        </a:custGeom>
        <a:noFill/>
        <a:ln w="1270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>
        <a:off x="3901504" y="768914"/>
        <a:ext cx="29574" cy="5914"/>
      </dsp:txXfrm>
    </dsp:sp>
    <dsp:sp modelId="{D71D27F6-E5BB-4B36-B26B-EF50BB1EEBB3}">
      <dsp:nvSpPr>
        <dsp:cNvPr id="0" name=""/>
        <dsp:cNvSpPr/>
      </dsp:nvSpPr>
      <dsp:spPr>
        <a:xfrm>
          <a:off x="1065968" y="367"/>
          <a:ext cx="2571680" cy="154300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Install the required packages inside a virtual environment (like Pytorch,Librosa)</a:t>
          </a:r>
        </a:p>
      </dsp:txBody>
      <dsp:txXfrm>
        <a:off x="1065968" y="367"/>
        <a:ext cx="2571680" cy="1543008"/>
      </dsp:txXfrm>
    </dsp:sp>
    <dsp:sp modelId="{E03BB7F6-BA6E-4A71-9DF0-BA7A784A3E6B}">
      <dsp:nvSpPr>
        <dsp:cNvPr id="0" name=""/>
        <dsp:cNvSpPr/>
      </dsp:nvSpPr>
      <dsp:spPr>
        <a:xfrm>
          <a:off x="6799015" y="726151"/>
          <a:ext cx="5608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0886" y="45720"/>
              </a:lnTo>
            </a:path>
          </a:pathLst>
        </a:custGeom>
        <a:noFill/>
        <a:ln w="12700" cap="rnd" cmpd="sng" algn="ctr">
          <a:solidFill>
            <a:schemeClr val="accent5">
              <a:hueOff val="798236"/>
              <a:satOff val="-765"/>
              <a:lumOff val="-5049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>
        <a:off x="7064671" y="768914"/>
        <a:ext cx="29574" cy="5914"/>
      </dsp:txXfrm>
    </dsp:sp>
    <dsp:sp modelId="{35CA8039-8478-4DA7-924F-8339208F0662}">
      <dsp:nvSpPr>
        <dsp:cNvPr id="0" name=""/>
        <dsp:cNvSpPr/>
      </dsp:nvSpPr>
      <dsp:spPr>
        <a:xfrm>
          <a:off x="4229134" y="367"/>
          <a:ext cx="2571680" cy="1543008"/>
        </a:xfrm>
        <a:prstGeom prst="rect">
          <a:avLst/>
        </a:prstGeom>
        <a:solidFill>
          <a:schemeClr val="accent5">
            <a:hueOff val="638589"/>
            <a:satOff val="-612"/>
            <a:lumOff val="-4039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>
              <a:latin typeface="Times New Roman" panose="02020603050405020304" pitchFamily="18" charset="0"/>
              <a:cs typeface="Times New Roman" panose="02020603050405020304" pitchFamily="18" charset="0"/>
            </a:rPr>
            <a:t>Importing necessary libraries</a:t>
          </a:r>
          <a:r>
            <a:rPr lang="en-IN" sz="1800" kern="1200"/>
            <a:t>.</a:t>
          </a:r>
          <a:endParaRPr lang="en-IN" sz="1800" kern="1200" dirty="0"/>
        </a:p>
      </dsp:txBody>
      <dsp:txXfrm>
        <a:off x="4229134" y="367"/>
        <a:ext cx="2571680" cy="1543008"/>
      </dsp:txXfrm>
    </dsp:sp>
    <dsp:sp modelId="{5A5F182B-4B64-425B-A9F9-A3681863AA6B}">
      <dsp:nvSpPr>
        <dsp:cNvPr id="0" name=""/>
        <dsp:cNvSpPr/>
      </dsp:nvSpPr>
      <dsp:spPr>
        <a:xfrm>
          <a:off x="2351808" y="1541575"/>
          <a:ext cx="6326333" cy="560886"/>
        </a:xfrm>
        <a:custGeom>
          <a:avLst/>
          <a:gdLst/>
          <a:ahLst/>
          <a:cxnLst/>
          <a:rect l="0" t="0" r="0" b="0"/>
          <a:pathLst>
            <a:path>
              <a:moveTo>
                <a:pt x="6326333" y="0"/>
              </a:moveTo>
              <a:lnTo>
                <a:pt x="6326333" y="297543"/>
              </a:lnTo>
              <a:lnTo>
                <a:pt x="0" y="297543"/>
              </a:lnTo>
              <a:lnTo>
                <a:pt x="0" y="560886"/>
              </a:lnTo>
            </a:path>
          </a:pathLst>
        </a:custGeom>
        <a:noFill/>
        <a:ln w="12700" cap="rnd" cmpd="sng" algn="ctr">
          <a:solidFill>
            <a:schemeClr val="accent5">
              <a:hueOff val="1596473"/>
              <a:satOff val="-1531"/>
              <a:lumOff val="-1009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>
        <a:off x="5356126" y="1819061"/>
        <a:ext cx="317696" cy="5914"/>
      </dsp:txXfrm>
    </dsp:sp>
    <dsp:sp modelId="{613363BE-2BEE-4327-A135-9F033F333970}">
      <dsp:nvSpPr>
        <dsp:cNvPr id="0" name=""/>
        <dsp:cNvSpPr/>
      </dsp:nvSpPr>
      <dsp:spPr>
        <a:xfrm>
          <a:off x="7392301" y="367"/>
          <a:ext cx="2571680" cy="1543008"/>
        </a:xfrm>
        <a:prstGeom prst="rect">
          <a:avLst/>
        </a:prstGeom>
        <a:solidFill>
          <a:schemeClr val="accent5">
            <a:hueOff val="1277178"/>
            <a:satOff val="-1224"/>
            <a:lumOff val="-807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>
              <a:latin typeface="Times New Roman" panose="02020603050405020304" pitchFamily="18" charset="0"/>
              <a:cs typeface="Times New Roman" panose="02020603050405020304" pitchFamily="18" charset="0"/>
            </a:rPr>
            <a:t>Loading the pre-trained model (Wav2Vec2.0) and the corresponding tokenizer</a:t>
          </a:r>
          <a:r>
            <a:rPr lang="en-IN" sz="1800" kern="1200"/>
            <a:t>.</a:t>
          </a:r>
          <a:endParaRPr lang="en-IN" sz="1800" kern="1200" dirty="0"/>
        </a:p>
      </dsp:txBody>
      <dsp:txXfrm>
        <a:off x="7392301" y="367"/>
        <a:ext cx="2571680" cy="1543008"/>
      </dsp:txXfrm>
    </dsp:sp>
    <dsp:sp modelId="{89ADF961-2997-4B8C-A327-4541914C2D08}">
      <dsp:nvSpPr>
        <dsp:cNvPr id="0" name=""/>
        <dsp:cNvSpPr/>
      </dsp:nvSpPr>
      <dsp:spPr>
        <a:xfrm>
          <a:off x="3635848" y="2860646"/>
          <a:ext cx="5608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0886" y="45720"/>
              </a:lnTo>
            </a:path>
          </a:pathLst>
        </a:custGeom>
        <a:noFill/>
        <a:ln w="12700" cap="rnd" cmpd="sng" algn="ctr">
          <a:solidFill>
            <a:schemeClr val="accent5">
              <a:hueOff val="2394709"/>
              <a:satOff val="-2296"/>
              <a:lumOff val="-1514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>
        <a:off x="3901504" y="2903408"/>
        <a:ext cx="29574" cy="5914"/>
      </dsp:txXfrm>
    </dsp:sp>
    <dsp:sp modelId="{828CA162-7DB6-4F15-A575-A792CCA4E04C}">
      <dsp:nvSpPr>
        <dsp:cNvPr id="0" name=""/>
        <dsp:cNvSpPr/>
      </dsp:nvSpPr>
      <dsp:spPr>
        <a:xfrm>
          <a:off x="1065968" y="2134862"/>
          <a:ext cx="2571680" cy="1543008"/>
        </a:xfrm>
        <a:prstGeom prst="rect">
          <a:avLst/>
        </a:prstGeom>
        <a:solidFill>
          <a:schemeClr val="accent5">
            <a:hueOff val="1915767"/>
            <a:satOff val="-1837"/>
            <a:lumOff val="-1211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>
              <a:latin typeface="Times New Roman" panose="02020603050405020304" pitchFamily="18" charset="0"/>
              <a:cs typeface="Times New Roman" panose="02020603050405020304" pitchFamily="18" charset="0"/>
            </a:rPr>
            <a:t>Creating a function that makes sure that the speech input has a sampling rate of 16kHz.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65968" y="2134862"/>
        <a:ext cx="2571680" cy="1543008"/>
      </dsp:txXfrm>
    </dsp:sp>
    <dsp:sp modelId="{28971633-8AE8-40B9-AFD6-499CFE219E5F}">
      <dsp:nvSpPr>
        <dsp:cNvPr id="0" name=""/>
        <dsp:cNvSpPr/>
      </dsp:nvSpPr>
      <dsp:spPr>
        <a:xfrm>
          <a:off x="6799015" y="2860646"/>
          <a:ext cx="56088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0886" y="45720"/>
              </a:lnTo>
            </a:path>
          </a:pathLst>
        </a:custGeom>
        <a:noFill/>
        <a:ln w="12700" cap="rnd" cmpd="sng" algn="ctr">
          <a:solidFill>
            <a:schemeClr val="accent5">
              <a:hueOff val="3192945"/>
              <a:satOff val="-3061"/>
              <a:lumOff val="-2019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>
        <a:off x="7064671" y="2903408"/>
        <a:ext cx="29574" cy="5914"/>
      </dsp:txXfrm>
    </dsp:sp>
    <dsp:sp modelId="{56DDB376-0F80-4633-B67A-9414CF6E4EB8}">
      <dsp:nvSpPr>
        <dsp:cNvPr id="0" name=""/>
        <dsp:cNvSpPr/>
      </dsp:nvSpPr>
      <dsp:spPr>
        <a:xfrm>
          <a:off x="4229134" y="2134862"/>
          <a:ext cx="2571680" cy="1543008"/>
        </a:xfrm>
        <a:prstGeom prst="rect">
          <a:avLst/>
        </a:prstGeom>
        <a:solidFill>
          <a:schemeClr val="accent5">
            <a:hueOff val="2554356"/>
            <a:satOff val="-2449"/>
            <a:lumOff val="-1615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>
              <a:latin typeface="Times New Roman" panose="02020603050405020304" pitchFamily="18" charset="0"/>
              <a:cs typeface="Times New Roman" panose="02020603050405020304" pitchFamily="18" charset="0"/>
            </a:rPr>
            <a:t>Feed the input audio to tokenizer for processing.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229134" y="2134862"/>
        <a:ext cx="2571680" cy="1543008"/>
      </dsp:txXfrm>
    </dsp:sp>
    <dsp:sp modelId="{6E9CE121-0E3A-4C98-8B73-4C135E29001E}">
      <dsp:nvSpPr>
        <dsp:cNvPr id="0" name=""/>
        <dsp:cNvSpPr/>
      </dsp:nvSpPr>
      <dsp:spPr>
        <a:xfrm>
          <a:off x="7392301" y="2134862"/>
          <a:ext cx="2571680" cy="1543008"/>
        </a:xfrm>
        <a:prstGeom prst="rect">
          <a:avLst/>
        </a:prstGeom>
        <a:solidFill>
          <a:schemeClr val="accent5">
            <a:hueOff val="3192945"/>
            <a:satOff val="-3061"/>
            <a:lumOff val="-2019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IN" sz="1800" kern="1200">
              <a:latin typeface="Times New Roman" panose="02020603050405020304" pitchFamily="18" charset="0"/>
              <a:cs typeface="Times New Roman" panose="02020603050405020304" pitchFamily="18" charset="0"/>
            </a:rPr>
            <a:t>Result to be stored in transcription variable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392301" y="2134862"/>
        <a:ext cx="2571680" cy="15430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3A52079-6997-47B8-B262-4ED5D2EA2D74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367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63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A60CC4-6CA2-4A99-B83B-711E420D000E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860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862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5238998-10EA-455D-8FDC-3EBC7E198582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01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567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279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352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92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E378FF3-85EA-48E5-8D8C-1DB156807E49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708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047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CB83234-995D-4149-8E1E-BC120E9070D5}" type="datetime1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03601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xmlns="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51" y="2010048"/>
            <a:ext cx="12032478" cy="1418957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speech recognition using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8065" y="4228137"/>
            <a:ext cx="9178182" cy="120101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NEHA ACHARYA       (20CS051)	               </a:t>
            </a:r>
            <a:r>
              <a:rPr lang="en-US" sz="1600" b="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GUIDANCE </a:t>
            </a: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>
              <a:spcAft>
                <a:spcPts val="600"/>
              </a:spcAft>
            </a:pP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PRATHUASHA K B   (20CS058)      </a:t>
            </a:r>
            <a:r>
              <a:rPr lang="en-US" sz="1600" b="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    DR.CHANNAKRISHNARAJU</a:t>
            </a:r>
            <a:r>
              <a:rPr lang="en-US" sz="1600" dirty="0">
                <a:solidFill>
                  <a:srgbClr val="FFFFFF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CDD91E-B1CF-C749-E980-9DE2234F6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80973"/>
            <a:ext cx="9601200" cy="952518"/>
          </a:xfrm>
        </p:spPr>
        <p:txBody>
          <a:bodyPr>
            <a:normAutofit/>
          </a:bodyPr>
          <a:lstStyle/>
          <a:p>
            <a:pPr algn="ctr"/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3ECD93-4B94-ACEB-F28B-D62BCC48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759531"/>
            <a:ext cx="9601200" cy="4417496"/>
          </a:xfrm>
        </p:spPr>
        <p:txBody>
          <a:bodyPr>
            <a:normAutofit/>
          </a:bodyPr>
          <a:lstStyle/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Now-a-days many modern devices and text-focused programs have speech recognition functions in them to allow for easier or hands-free use of a device.</a:t>
            </a:r>
          </a:p>
          <a:p>
            <a:pPr algn="just"/>
            <a:r>
              <a:rPr lang="en-I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Speech recognition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uses a broad array of research in Computer Science and Computer Engineering.</a:t>
            </a:r>
          </a:p>
          <a:p>
            <a:pPr algn="just"/>
            <a:r>
              <a:rPr lang="en-I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speech recognition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(speech-to-text system) is technique that processes human speech into readable text.</a:t>
            </a:r>
          </a:p>
          <a:p>
            <a:pPr algn="just"/>
            <a:r>
              <a:rPr lang="en-I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 is used to process and interpret speech recognition that allow users to customize the present features to their desired needs. 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demand of this technology, one can build a very simple and specific speech recognition system via </a:t>
            </a:r>
            <a:r>
              <a:rPr lang="en-I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Facebook’s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Wav2Vec2.0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and </a:t>
            </a:r>
            <a:r>
              <a:rPr lang="en-I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Transformers by Hugging Face.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5498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C910E3-ACD3-FDE8-3023-A85A5E25B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4010" y="395057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A61BBB3-7B37-CE17-4748-AC85BC2B5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73187"/>
            <a:ext cx="9601200" cy="4234649"/>
          </a:xfrm>
        </p:spPr>
        <p:txBody>
          <a:bodyPr>
            <a:no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a speech recognition model has become extremely important as Speech Control has become an important type.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the past decade, the ASR systems are used in a wide range of applications extending from finance to healthcare.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illustrate the application, via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 will be using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 open-source machine learning framework for this operation.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will use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state-of-the-art Natural Language Processing library by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Hugging Face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will be using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Wav2Vec2.0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speech model by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self-supervised learning of speech representations that masks the speech input in the latent space and solves a contrastive task defined over a quantization of the jointly learnt latent representations.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935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587DCD-9D42-E61A-69C7-1DDF1DD0F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80504"/>
            <a:ext cx="9601200" cy="1178511"/>
          </a:xfrm>
        </p:spPr>
        <p:txBody>
          <a:bodyPr>
            <a:normAutofit/>
          </a:bodyPr>
          <a:lstStyle/>
          <a:p>
            <a:pPr algn="ctr"/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FBFDBC-D56D-58E6-8A22-A2E35D405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42621"/>
            <a:ext cx="9601200" cy="4012706"/>
          </a:xfrm>
        </p:spPr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of the project on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Speech Recognition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to allow machines to recognize sounds and act on them using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ASR allows machines to attain the ability to identify “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 and interpret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speech and translate it into readable form or text.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Exclusively, using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Wav2Vec2.0 model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must address speech recognition </a:t>
            </a:r>
            <a:r>
              <a:rPr 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ith 100x less labelled training data and surpass </a:t>
            </a:r>
            <a:r>
              <a:rPr lang="en-IN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best-semi supervised approaches.</a:t>
            </a:r>
          </a:p>
          <a:p>
            <a:pPr algn="just"/>
            <a:r>
              <a:rPr lang="en-IN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approach should lead to advancements in speech recognition technology for upcoming, as well as current systems.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1969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05125A-84F5-C73E-1844-6A4C93BCA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711" y="393804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8FD846-C4F1-B73B-6C7B-164FA0B32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42116"/>
            <a:ext cx="9601200" cy="3981635"/>
          </a:xfrm>
        </p:spPr>
        <p:txBody>
          <a:bodyPr>
            <a:normAutofit/>
          </a:bodyPr>
          <a:lstStyle/>
          <a:p>
            <a:pPr algn="just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Speech Recognition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(ASR) data usually contains noise, causing machines to misunderstand specific words or phrases.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many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unnecessary words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 sentence, which will affect the interpretation.</a:t>
            </a:r>
          </a:p>
          <a:p>
            <a:pPr algn="just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Misspelled or misused words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create problems for text analysis. Autocorrect and grammar correction applications can handle common mistakes, but don’t always understand the writer’s intention.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as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 databases grow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assistants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trained by their individual users, these issues can be minimized.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Hence, we use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allow a multitude of NLP techniques, algorithms, and models to work progressively, much like the human mind does.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191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8E27E2-C897-3A33-DB41-EA9C659B1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95624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IN" sz="3800" b="1" dirty="0">
                <a:solidFill>
                  <a:srgbClr val="FFFE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PLANNING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8478935B-BEF1-02C9-71B8-1058CCAA44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0632722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5123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EE15E636-2C9E-42CB-B482-436AA81BF9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01101C4-C749-80F1-F0F5-4F087A373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15" r="32969" b="70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01D4AEDF-0CF9-4271-ABB7-3D3489BB42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55CA534D-375A-405E-B686-06B63E6630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AA2342F7-EF54-4210-9029-E977C9D576C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61F59F-72AA-5580-2253-2A61B0C2B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anchor="ctr">
            <a:norm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FB4570-7DCA-B454-88FA-AD1D7A519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38399"/>
            <a:ext cx="3415074" cy="3564467"/>
          </a:xfrm>
        </p:spPr>
        <p:txBody>
          <a:bodyPr>
            <a:normAutofit/>
          </a:bodyPr>
          <a:lstStyle/>
          <a:p>
            <a:r>
              <a:rPr lang="en-IN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</a:t>
            </a:r>
          </a:p>
          <a:p>
            <a:r>
              <a:rPr lang="en-IN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service</a:t>
            </a:r>
          </a:p>
          <a:p>
            <a:r>
              <a:rPr lang="en-IN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Court Reporting</a:t>
            </a:r>
          </a:p>
          <a:p>
            <a:r>
              <a:rPr lang="en-IN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Disability Assistance</a:t>
            </a:r>
          </a:p>
          <a:p>
            <a:r>
              <a:rPr lang="en-IN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Hands-free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012382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C6E01E-3F2C-EE59-9315-D0CB10367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85666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2FCDCEE-0125-6DCB-451E-FB3276BE0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9558" y="1233996"/>
            <a:ext cx="9601200" cy="3949823"/>
          </a:xfrm>
        </p:spPr>
        <p:txBody>
          <a:bodyPr/>
          <a:lstStyle/>
          <a:p>
            <a:pPr algn="just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speech recognition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method of translating a speech signal into a series of words using a computer program and its algorithms.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Deep Learning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approach,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Wav2Vec2.0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shows great potential when it comes to creating speech recognition models for settings where there is very little labelled training data.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projects results show that deep neural networks have ability to solve speech recognition challenges.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133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27D4CF-D756-C6F2-9514-FC945186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13380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I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3800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xmlns="" id="{26F6123C-B0B1-96EC-E069-DFB9F10A11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6161544"/>
              </p:ext>
            </p:extLst>
          </p:nvPr>
        </p:nvGraphicFramePr>
        <p:xfrm>
          <a:off x="422695" y="2007378"/>
          <a:ext cx="11317856" cy="4617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562">
                  <a:extLst>
                    <a:ext uri="{9D8B030D-6E8A-4147-A177-3AD203B41FA5}">
                      <a16:colId xmlns:a16="http://schemas.microsoft.com/office/drawing/2014/main" xmlns="" val="2165606300"/>
                    </a:ext>
                  </a:extLst>
                </a:gridCol>
                <a:gridCol w="6829676">
                  <a:extLst>
                    <a:ext uri="{9D8B030D-6E8A-4147-A177-3AD203B41FA5}">
                      <a16:colId xmlns:a16="http://schemas.microsoft.com/office/drawing/2014/main" xmlns="" val="1526784843"/>
                    </a:ext>
                  </a:extLst>
                </a:gridCol>
                <a:gridCol w="3772618">
                  <a:extLst>
                    <a:ext uri="{9D8B030D-6E8A-4147-A177-3AD203B41FA5}">
                      <a16:colId xmlns:a16="http://schemas.microsoft.com/office/drawing/2014/main" xmlns="" val="1236701182"/>
                    </a:ext>
                  </a:extLst>
                </a:gridCol>
              </a:tblGrid>
              <a:tr h="724792">
                <a:tc>
                  <a:txBody>
                    <a:bodyPr/>
                    <a:lstStyle/>
                    <a:p>
                      <a:pPr algn="ctr"/>
                      <a:r>
                        <a:rPr lang="en-IN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sz="20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sz="20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EXPLAINS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39245842"/>
                  </a:ext>
                </a:extLst>
              </a:tr>
              <a:tr h="931876">
                <a:tc>
                  <a:txBody>
                    <a:bodyPr/>
                    <a:lstStyle/>
                    <a:p>
                      <a:pPr algn="ctr"/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[1]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Li Deng, Geoffrey Hinton, Brian Kingsbury, “New types of deep neural network learning for speech recognition and related applications: an overview”, IEEE International Conference on Acoustics, Speech, and Signal Processing 2013.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3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Describes the historical context in which acoustic models based on deep neural networks have been developed. It also describes the five ways of improving deep learning methods.</a:t>
                      </a: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35604941"/>
                  </a:ext>
                </a:extLst>
              </a:tr>
              <a:tr h="724792">
                <a:tc>
                  <a:txBody>
                    <a:bodyPr/>
                    <a:lstStyle/>
                    <a:p>
                      <a:pPr algn="ctr"/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[2]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Phoemporn Lakkhanawannakun, Chaluemwut Noyunsan, “Speech Recognition using Deep Learning”, 34</a:t>
                      </a:r>
                      <a:r>
                        <a:rPr lang="en-IN" sz="1300" baseline="300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</a:t>
                      </a:r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International Technical Conference on Circuits/Systems, Computers and Communications (ITC-CSCC) 2019.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3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Explains how audio files or video files that are large and have many minutes in length, was converted into speech.</a:t>
                      </a: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1701888"/>
                  </a:ext>
                </a:extLst>
              </a:tr>
              <a:tr h="579581">
                <a:tc>
                  <a:txBody>
                    <a:bodyPr/>
                    <a:lstStyle/>
                    <a:p>
                      <a:pPr algn="ctr"/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[3]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Dhilip Subramanian, “Speech to Text with Wav2Vec 2.0”, Towards AI 2021.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Explains how the pre-trained model Wav2Vec 2.0 by Facebook can be used to convert speech to text.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82393702"/>
                  </a:ext>
                </a:extLst>
              </a:tr>
              <a:tr h="931876">
                <a:tc>
                  <a:txBody>
                    <a:bodyPr/>
                    <a:lstStyle/>
                    <a:p>
                      <a:pPr algn="ctr"/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Drishti Sharma, “Automatic Speech Recognition Using Wav2Vec2”, Analytics Vidhya 2022.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Explains how to create a web interface for the Wav2Vec2 model using Gradio Python package and deploy it on Hugging Face Spaces.</a:t>
                      </a:r>
                    </a:p>
                    <a:p>
                      <a:pPr algn="ctr"/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15188433"/>
                  </a:ext>
                </a:extLst>
              </a:tr>
              <a:tr h="724792">
                <a:tc>
                  <a:txBody>
                    <a:bodyPr/>
                    <a:lstStyle/>
                    <a:p>
                      <a:pPr algn="ctr"/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Kazheen Ismael Taher, Adnan Mohsin Abdulazeez, “Deep Learning Convolutional Neural Network for Speech Recognition: A Review”, Article, ResearchGate.net 2021.</a:t>
                      </a:r>
                    </a:p>
                    <a:p>
                      <a:pPr algn="ctr"/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3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Describes how the approaches based on deep learning are showing rather interesting outcomes in several applications including speech recognition</a:t>
                      </a:r>
                      <a:endParaRPr lang="en-IN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0868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489727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469</TotalTime>
  <Words>805</Words>
  <Application>Microsoft Office PowerPoint</Application>
  <PresentationFormat>Custom</PresentationFormat>
  <Paragraphs>62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Dividend</vt:lpstr>
      <vt:lpstr>Automatic speech recognition using deep learning</vt:lpstr>
      <vt:lpstr>INTRODUCTION</vt:lpstr>
      <vt:lpstr>LITERATURE SURVEY</vt:lpstr>
      <vt:lpstr>OBJECTIVE</vt:lpstr>
      <vt:lpstr>PROBLEM DEFINITION</vt:lpstr>
      <vt:lpstr>PLANNING</vt:lpstr>
      <vt:lpstr>APPLICATIONS</vt:lpstr>
      <vt:lpstr> CONCLUSION</vt:lpstr>
      <vt:lpstr>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speech recognition using deep learning</dc:title>
  <dc:creator>prathuasharao2017@gmail.com</dc:creator>
  <cp:lastModifiedBy>LENOVO</cp:lastModifiedBy>
  <cp:revision>48</cp:revision>
  <dcterms:created xsi:type="dcterms:W3CDTF">2022-11-25T14:23:25Z</dcterms:created>
  <dcterms:modified xsi:type="dcterms:W3CDTF">2025-04-03T08:47:17Z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